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6" r:id="rId20"/>
    <p:sldId id="277" r:id="rId21"/>
    <p:sldId id="273" r:id="rId22"/>
    <p:sldId id="274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4" d="100"/>
          <a:sy n="64" d="100"/>
        </p:scale>
        <p:origin x="-67" y="-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B251-0919-4360-9D02-0450D63BD114}" type="datetimeFigureOut">
              <a:rPr lang="en-GB" smtClean="0"/>
              <a:t>17/09/2014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8A6D-F5A3-40F5-B00E-212B9B0E200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0426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B251-0919-4360-9D02-0450D63BD114}" type="datetimeFigureOut">
              <a:rPr lang="en-GB" smtClean="0"/>
              <a:t>17/09/2014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8A6D-F5A3-40F5-B00E-212B9B0E200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1693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B251-0919-4360-9D02-0450D63BD114}" type="datetimeFigureOut">
              <a:rPr lang="en-GB" smtClean="0"/>
              <a:t>17/09/2014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8A6D-F5A3-40F5-B00E-212B9B0E200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525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B251-0919-4360-9D02-0450D63BD114}" type="datetimeFigureOut">
              <a:rPr lang="en-GB" smtClean="0"/>
              <a:t>17/09/2014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8A6D-F5A3-40F5-B00E-212B9B0E200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4025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B251-0919-4360-9D02-0450D63BD114}" type="datetimeFigureOut">
              <a:rPr lang="en-GB" smtClean="0"/>
              <a:t>17/09/2014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8A6D-F5A3-40F5-B00E-212B9B0E200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2738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B251-0919-4360-9D02-0450D63BD114}" type="datetimeFigureOut">
              <a:rPr lang="en-GB" smtClean="0"/>
              <a:t>17/09/2014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8A6D-F5A3-40F5-B00E-212B9B0E200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690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B251-0919-4360-9D02-0450D63BD114}" type="datetimeFigureOut">
              <a:rPr lang="en-GB" smtClean="0"/>
              <a:t>17/09/2014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8A6D-F5A3-40F5-B00E-212B9B0E200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18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B251-0919-4360-9D02-0450D63BD114}" type="datetimeFigureOut">
              <a:rPr lang="en-GB" smtClean="0"/>
              <a:t>17/09/2014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8A6D-F5A3-40F5-B00E-212B9B0E200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830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B251-0919-4360-9D02-0450D63BD114}" type="datetimeFigureOut">
              <a:rPr lang="en-GB" smtClean="0"/>
              <a:t>17/09/2014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8A6D-F5A3-40F5-B00E-212B9B0E200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372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B251-0919-4360-9D02-0450D63BD114}" type="datetimeFigureOut">
              <a:rPr lang="en-GB" smtClean="0"/>
              <a:t>17/09/2014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8A6D-F5A3-40F5-B00E-212B9B0E200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2939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B251-0919-4360-9D02-0450D63BD114}" type="datetimeFigureOut">
              <a:rPr lang="en-GB" smtClean="0"/>
              <a:t>17/09/2014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8A6D-F5A3-40F5-B00E-212B9B0E200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20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1B251-0919-4360-9D02-0450D63BD114}" type="datetimeFigureOut">
              <a:rPr lang="en-GB" smtClean="0"/>
              <a:t>17/09/2014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C8A6D-F5A3-40F5-B00E-212B9B0E200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393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MEWT 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13</a:t>
            </a:r>
            <a:r>
              <a:rPr lang="en-GB" baseline="30000" dirty="0" smtClean="0"/>
              <a:t>th</a:t>
            </a:r>
            <a:r>
              <a:rPr lang="en-GB" dirty="0" smtClean="0"/>
              <a:t> 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26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Reducing the load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</a:t>
            </a:r>
            <a:r>
              <a:rPr lang="en-GB" dirty="0"/>
              <a:t>are </a:t>
            </a:r>
            <a:r>
              <a:rPr lang="en-GB" dirty="0" smtClean="0"/>
              <a:t>some common tactics</a:t>
            </a:r>
            <a:r>
              <a:rPr lang="en-GB" dirty="0"/>
              <a:t> </a:t>
            </a:r>
            <a:r>
              <a:rPr lang="en-GB" dirty="0" smtClean="0"/>
              <a:t>to reduce the workload…</a:t>
            </a:r>
          </a:p>
          <a:p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Don’t </a:t>
            </a:r>
            <a:r>
              <a:rPr lang="en-GB" dirty="0"/>
              <a:t>retest everything</a:t>
            </a:r>
            <a:r>
              <a:rPr lang="en-GB" dirty="0" smtClean="0"/>
              <a:t>.</a:t>
            </a:r>
          </a:p>
          <a:p>
            <a:pPr lvl="1"/>
            <a:r>
              <a:rPr lang="en-GB" dirty="0"/>
              <a:t>Wait until there are enough changes built up to form a release, then test that.</a:t>
            </a:r>
          </a:p>
          <a:p>
            <a:pPr lvl="2"/>
            <a:r>
              <a:rPr lang="en-GB" i="1" dirty="0"/>
              <a:t>Reduces effort with minimal risk</a:t>
            </a:r>
            <a:r>
              <a:rPr lang="en-GB" i="1" dirty="0" smtClean="0"/>
              <a:t>.</a:t>
            </a:r>
            <a:endParaRPr lang="en-GB" i="1" dirty="0"/>
          </a:p>
          <a:p>
            <a:pPr lvl="1"/>
            <a:r>
              <a:rPr lang="en-GB" dirty="0"/>
              <a:t>Only test significant changes</a:t>
            </a:r>
            <a:r>
              <a:rPr lang="en-GB" dirty="0" smtClean="0"/>
              <a:t>.</a:t>
            </a:r>
            <a:endParaRPr lang="en-GB" dirty="0"/>
          </a:p>
          <a:p>
            <a:pPr lvl="2"/>
            <a:r>
              <a:rPr lang="en-GB" i="1" dirty="0"/>
              <a:t>How do you determine </a:t>
            </a:r>
            <a:r>
              <a:rPr lang="en-GB" i="1" dirty="0" smtClean="0"/>
              <a:t>“significant”?</a:t>
            </a:r>
            <a:endParaRPr lang="en-GB" i="1" dirty="0"/>
          </a:p>
          <a:p>
            <a:pPr marL="914400" lvl="2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663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Reducing the load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</a:t>
            </a:r>
            <a:r>
              <a:rPr lang="en-GB" dirty="0"/>
              <a:t>are </a:t>
            </a:r>
            <a:r>
              <a:rPr lang="en-GB" dirty="0" smtClean="0"/>
              <a:t>some common tactics</a:t>
            </a:r>
            <a:r>
              <a:rPr lang="en-GB" dirty="0"/>
              <a:t> </a:t>
            </a:r>
            <a:r>
              <a:rPr lang="en-GB" dirty="0" smtClean="0"/>
              <a:t>to reduce the workload…</a:t>
            </a:r>
          </a:p>
          <a:p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Don’t </a:t>
            </a:r>
            <a:r>
              <a:rPr lang="en-GB" dirty="0"/>
              <a:t>retest everything</a:t>
            </a:r>
            <a:r>
              <a:rPr lang="en-GB" dirty="0" smtClean="0"/>
              <a:t>.</a:t>
            </a:r>
          </a:p>
          <a:p>
            <a:pPr lvl="1"/>
            <a:r>
              <a:rPr lang="en-GB" dirty="0"/>
              <a:t>Wait until there are enough changes built up to form a release, then test that.</a:t>
            </a:r>
          </a:p>
          <a:p>
            <a:pPr lvl="2"/>
            <a:r>
              <a:rPr lang="en-GB" i="1" dirty="0"/>
              <a:t>Reduces effort with minimal risk</a:t>
            </a:r>
            <a:r>
              <a:rPr lang="en-GB" i="1" dirty="0" smtClean="0"/>
              <a:t>.</a:t>
            </a:r>
            <a:endParaRPr lang="en-GB" i="1" dirty="0"/>
          </a:p>
          <a:p>
            <a:pPr lvl="1"/>
            <a:r>
              <a:rPr lang="en-GB" dirty="0"/>
              <a:t>Only test significant changes</a:t>
            </a:r>
            <a:r>
              <a:rPr lang="en-GB" dirty="0" smtClean="0"/>
              <a:t>.</a:t>
            </a:r>
            <a:endParaRPr lang="en-GB" dirty="0"/>
          </a:p>
          <a:p>
            <a:pPr lvl="2"/>
            <a:r>
              <a:rPr lang="en-GB" i="1" dirty="0"/>
              <a:t>How do you determine </a:t>
            </a:r>
            <a:r>
              <a:rPr lang="en-GB" i="1" dirty="0" smtClean="0"/>
              <a:t>“significant”?</a:t>
            </a:r>
            <a:endParaRPr lang="en-GB" i="1" dirty="0"/>
          </a:p>
          <a:p>
            <a:pPr lvl="1"/>
            <a:r>
              <a:rPr lang="en-GB" dirty="0"/>
              <a:t>Only test those areas likely to have been affected.</a:t>
            </a:r>
          </a:p>
          <a:p>
            <a:pPr lvl="2"/>
            <a:r>
              <a:rPr lang="en-GB" i="1" dirty="0"/>
              <a:t>Again, sensible, but how is this determined?</a:t>
            </a:r>
          </a:p>
          <a:p>
            <a:pPr lvl="2"/>
            <a:endParaRPr lang="en-GB" i="1" dirty="0"/>
          </a:p>
          <a:p>
            <a:pPr marL="914400" lvl="2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873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Reducing the load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</a:t>
            </a:r>
            <a:r>
              <a:rPr lang="en-GB" dirty="0"/>
              <a:t>are </a:t>
            </a:r>
            <a:r>
              <a:rPr lang="en-GB" dirty="0" smtClean="0"/>
              <a:t>some common tactics</a:t>
            </a:r>
            <a:r>
              <a:rPr lang="en-GB" dirty="0"/>
              <a:t> </a:t>
            </a:r>
            <a:r>
              <a:rPr lang="en-GB" dirty="0" smtClean="0"/>
              <a:t>to reduce the workload…</a:t>
            </a:r>
          </a:p>
          <a:p>
            <a:endParaRPr lang="en-GB" dirty="0"/>
          </a:p>
          <a:p>
            <a:pPr marL="514350" indent="-514350">
              <a:buFont typeface="+mj-lt"/>
              <a:buAutoNum type="arabicPeriod" startAt="2"/>
            </a:pPr>
            <a:r>
              <a:rPr lang="en-GB" dirty="0" smtClean="0"/>
              <a:t>Don’t </a:t>
            </a:r>
            <a:r>
              <a:rPr lang="en-GB" dirty="0"/>
              <a:t>do it all yourself.</a:t>
            </a:r>
          </a:p>
        </p:txBody>
      </p:sp>
    </p:spTree>
    <p:extLst>
      <p:ext uri="{BB962C8B-B14F-4D97-AF65-F5344CB8AC3E}">
        <p14:creationId xmlns:p14="http://schemas.microsoft.com/office/powerpoint/2010/main" val="40348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Reducing the load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</a:t>
            </a:r>
            <a:r>
              <a:rPr lang="en-GB" dirty="0"/>
              <a:t>are </a:t>
            </a:r>
            <a:r>
              <a:rPr lang="en-GB" dirty="0" smtClean="0"/>
              <a:t>some common tactics</a:t>
            </a:r>
            <a:r>
              <a:rPr lang="en-GB" dirty="0"/>
              <a:t> </a:t>
            </a:r>
            <a:r>
              <a:rPr lang="en-GB" dirty="0" smtClean="0"/>
              <a:t>to reduce the workload…</a:t>
            </a:r>
          </a:p>
          <a:p>
            <a:endParaRPr lang="en-GB" dirty="0"/>
          </a:p>
          <a:p>
            <a:pPr marL="514350" indent="-514350">
              <a:buFont typeface="+mj-lt"/>
              <a:buAutoNum type="arabicPeriod" startAt="2"/>
            </a:pPr>
            <a:r>
              <a:rPr lang="en-GB" dirty="0" smtClean="0"/>
              <a:t>Don’t </a:t>
            </a:r>
            <a:r>
              <a:rPr lang="en-GB" dirty="0"/>
              <a:t>do it all yourself</a:t>
            </a:r>
            <a:r>
              <a:rPr lang="en-GB" dirty="0" smtClean="0"/>
              <a:t>.</a:t>
            </a:r>
          </a:p>
          <a:p>
            <a:pPr lvl="1"/>
            <a:r>
              <a:rPr lang="en-GB" dirty="0"/>
              <a:t>Spread the testing effort out across the team.</a:t>
            </a:r>
          </a:p>
          <a:p>
            <a:pPr lvl="2"/>
            <a:r>
              <a:rPr lang="en-GB" i="1" dirty="0"/>
              <a:t>Rerunning tests manually is dull. Rotate the tests. Share the pain.</a:t>
            </a:r>
          </a:p>
          <a:p>
            <a:pPr marL="514350" indent="-514350">
              <a:buFont typeface="+mj-lt"/>
              <a:buAutoNum type="arabicPeriod" startAt="2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418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Reducing the load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</a:t>
            </a:r>
            <a:r>
              <a:rPr lang="en-GB" dirty="0"/>
              <a:t>are </a:t>
            </a:r>
            <a:r>
              <a:rPr lang="en-GB" dirty="0" smtClean="0"/>
              <a:t>some common tactics</a:t>
            </a:r>
            <a:r>
              <a:rPr lang="en-GB" dirty="0"/>
              <a:t> </a:t>
            </a:r>
            <a:r>
              <a:rPr lang="en-GB" dirty="0" smtClean="0"/>
              <a:t>to reduce the workload…</a:t>
            </a:r>
          </a:p>
          <a:p>
            <a:endParaRPr lang="en-GB" dirty="0"/>
          </a:p>
          <a:p>
            <a:pPr marL="514350" indent="-514350">
              <a:buFont typeface="+mj-lt"/>
              <a:buAutoNum type="arabicPeriod" startAt="2"/>
            </a:pPr>
            <a:r>
              <a:rPr lang="en-GB" dirty="0" smtClean="0"/>
              <a:t>Don’t </a:t>
            </a:r>
            <a:r>
              <a:rPr lang="en-GB" dirty="0"/>
              <a:t>do it all yourself</a:t>
            </a:r>
            <a:r>
              <a:rPr lang="en-GB" dirty="0" smtClean="0"/>
              <a:t>.</a:t>
            </a:r>
          </a:p>
          <a:p>
            <a:pPr lvl="1"/>
            <a:r>
              <a:rPr lang="en-GB" dirty="0"/>
              <a:t>Spread the testing effort out across the team.</a:t>
            </a:r>
          </a:p>
          <a:p>
            <a:pPr lvl="2"/>
            <a:r>
              <a:rPr lang="en-GB" i="1" dirty="0"/>
              <a:t>Rerunning tests manually is dull. Rotate the tests. Share the pain</a:t>
            </a:r>
            <a:r>
              <a:rPr lang="en-GB" i="1" dirty="0" smtClean="0"/>
              <a:t>.</a:t>
            </a:r>
            <a:endParaRPr lang="en-GB" i="1" dirty="0"/>
          </a:p>
          <a:p>
            <a:pPr lvl="1"/>
            <a:r>
              <a:rPr lang="en-GB" dirty="0"/>
              <a:t>Outsource the testing.</a:t>
            </a:r>
          </a:p>
          <a:p>
            <a:pPr lvl="2"/>
            <a:r>
              <a:rPr lang="en-GB" i="1" dirty="0"/>
              <a:t>Rerunning tests manually is dull. Let factory testers do it.</a:t>
            </a:r>
          </a:p>
          <a:p>
            <a:pPr marL="514350" indent="-514350">
              <a:buFont typeface="+mj-lt"/>
              <a:buAutoNum type="arabicPeriod" startAt="2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931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Reducing the load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</a:t>
            </a:r>
            <a:r>
              <a:rPr lang="en-GB" dirty="0"/>
              <a:t>are </a:t>
            </a:r>
            <a:r>
              <a:rPr lang="en-GB" dirty="0" smtClean="0"/>
              <a:t>some common tactics</a:t>
            </a:r>
            <a:r>
              <a:rPr lang="en-GB" dirty="0"/>
              <a:t> </a:t>
            </a:r>
            <a:r>
              <a:rPr lang="en-GB" dirty="0" smtClean="0"/>
              <a:t>to reduce the workload…</a:t>
            </a:r>
          </a:p>
          <a:p>
            <a:endParaRPr lang="en-GB" dirty="0"/>
          </a:p>
          <a:p>
            <a:pPr marL="514350" indent="-514350">
              <a:buFont typeface="+mj-lt"/>
              <a:buAutoNum type="arabicPeriod" startAt="2"/>
            </a:pPr>
            <a:r>
              <a:rPr lang="en-GB" dirty="0" smtClean="0"/>
              <a:t>Don’t </a:t>
            </a:r>
            <a:r>
              <a:rPr lang="en-GB" dirty="0"/>
              <a:t>do it all yourself</a:t>
            </a:r>
            <a:r>
              <a:rPr lang="en-GB" dirty="0" smtClean="0"/>
              <a:t>.</a:t>
            </a:r>
          </a:p>
          <a:p>
            <a:pPr lvl="1"/>
            <a:r>
              <a:rPr lang="en-GB" dirty="0"/>
              <a:t>Spread the testing effort out across the team.</a:t>
            </a:r>
          </a:p>
          <a:p>
            <a:pPr lvl="2"/>
            <a:r>
              <a:rPr lang="en-GB" i="1" dirty="0"/>
              <a:t>Rerunning tests manually is dull. Rotate the tests. Share the pain</a:t>
            </a:r>
            <a:r>
              <a:rPr lang="en-GB" i="1" dirty="0" smtClean="0"/>
              <a:t>.</a:t>
            </a:r>
            <a:endParaRPr lang="en-GB" i="1" dirty="0"/>
          </a:p>
          <a:p>
            <a:pPr lvl="1"/>
            <a:r>
              <a:rPr lang="en-GB" dirty="0"/>
              <a:t>Outsource the testing.</a:t>
            </a:r>
          </a:p>
          <a:p>
            <a:pPr lvl="2"/>
            <a:r>
              <a:rPr lang="en-GB" i="1" dirty="0"/>
              <a:t>Rerunning tests manually is dull. Let factory testers do it</a:t>
            </a:r>
            <a:r>
              <a:rPr lang="en-GB" i="1" dirty="0" smtClean="0"/>
              <a:t>.</a:t>
            </a:r>
          </a:p>
          <a:p>
            <a:pPr lvl="1"/>
            <a:r>
              <a:rPr lang="en-GB" dirty="0"/>
              <a:t>Automate the testing.</a:t>
            </a:r>
          </a:p>
          <a:p>
            <a:pPr lvl="2"/>
            <a:r>
              <a:rPr lang="en-GB" i="1" dirty="0" smtClean="0"/>
              <a:t>Let the computer do the work. Now </a:t>
            </a:r>
            <a:r>
              <a:rPr lang="en-GB" i="1" dirty="0"/>
              <a:t>you have two problems.</a:t>
            </a:r>
          </a:p>
          <a:p>
            <a:pPr lvl="2"/>
            <a:endParaRPr lang="en-GB" i="1" dirty="0"/>
          </a:p>
          <a:p>
            <a:pPr marL="514350" indent="-514350">
              <a:buFont typeface="+mj-lt"/>
              <a:buAutoNum type="arabicPeriod" startAt="2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752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Maintain 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Also remember to maintain the Regression </a:t>
            </a:r>
            <a:r>
              <a:rPr lang="en-GB" dirty="0" smtClean="0"/>
              <a:t>Tests.</a:t>
            </a:r>
            <a:endParaRPr lang="en-GB" dirty="0"/>
          </a:p>
          <a:p>
            <a:pPr lvl="1"/>
            <a:r>
              <a:rPr lang="en-GB" i="1" dirty="0"/>
              <a:t>Whether manual, automated, or a </a:t>
            </a:r>
            <a:r>
              <a:rPr lang="en-GB" i="1" dirty="0" smtClean="0"/>
              <a:t>mix</a:t>
            </a:r>
            <a:r>
              <a:rPr lang="en-GB" dirty="0" smtClean="0"/>
              <a:t>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96180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Coverage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Regression Tests </a:t>
            </a:r>
            <a:r>
              <a:rPr lang="en-GB" dirty="0" smtClean="0"/>
              <a:t>are…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48264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Coverage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Regression Tests </a:t>
            </a:r>
            <a:r>
              <a:rPr lang="en-GB" dirty="0" smtClean="0"/>
              <a:t>are…</a:t>
            </a:r>
          </a:p>
          <a:p>
            <a:pPr lvl="1"/>
            <a:r>
              <a:rPr lang="en-GB" dirty="0" smtClean="0"/>
              <a:t>All </a:t>
            </a:r>
            <a:r>
              <a:rPr lang="en-GB" dirty="0"/>
              <a:t>the tests you have run to check against </a:t>
            </a:r>
            <a:r>
              <a:rPr lang="en-GB" dirty="0" smtClean="0"/>
              <a:t>requirements.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67961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Coverage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Regression Tests </a:t>
            </a:r>
            <a:r>
              <a:rPr lang="en-GB" dirty="0" smtClean="0"/>
              <a:t>are…</a:t>
            </a:r>
          </a:p>
          <a:p>
            <a:pPr lvl="1"/>
            <a:r>
              <a:rPr lang="en-GB" dirty="0" smtClean="0"/>
              <a:t>All </a:t>
            </a:r>
            <a:r>
              <a:rPr lang="en-GB" dirty="0"/>
              <a:t>the tests you have run to check against </a:t>
            </a:r>
            <a:r>
              <a:rPr lang="en-GB" dirty="0" smtClean="0"/>
              <a:t>requirements.</a:t>
            </a:r>
          </a:p>
          <a:p>
            <a:pPr lvl="1"/>
            <a:r>
              <a:rPr lang="en-GB" dirty="0" smtClean="0"/>
              <a:t>All </a:t>
            </a:r>
            <a:r>
              <a:rPr lang="en-GB" dirty="0"/>
              <a:t>the tests you have run to check the fixes are </a:t>
            </a:r>
            <a:r>
              <a:rPr lang="en-GB" dirty="0" smtClean="0"/>
              <a:t>correct.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467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Regression Testing:</a:t>
            </a:r>
            <a:br>
              <a:rPr lang="en-GB" dirty="0" smtClean="0"/>
            </a:br>
            <a:r>
              <a:rPr lang="en-GB" dirty="0" smtClean="0"/>
              <a:t>The Bane of the Tester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Paul Berry</a:t>
            </a:r>
          </a:p>
          <a:p>
            <a:r>
              <a:rPr lang="en-GB" dirty="0" smtClean="0"/>
              <a:t>(written on the train)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797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Coverage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Regression Tests </a:t>
            </a:r>
            <a:r>
              <a:rPr lang="en-GB" dirty="0" smtClean="0"/>
              <a:t>are…</a:t>
            </a:r>
          </a:p>
          <a:p>
            <a:pPr lvl="1"/>
            <a:r>
              <a:rPr lang="en-GB" dirty="0" smtClean="0"/>
              <a:t>All </a:t>
            </a:r>
            <a:r>
              <a:rPr lang="en-GB" dirty="0"/>
              <a:t>the tests you have run to check against </a:t>
            </a:r>
            <a:r>
              <a:rPr lang="en-GB" dirty="0" smtClean="0"/>
              <a:t>requirements.</a:t>
            </a:r>
          </a:p>
          <a:p>
            <a:pPr lvl="1"/>
            <a:r>
              <a:rPr lang="en-GB" dirty="0" smtClean="0"/>
              <a:t>All </a:t>
            </a:r>
            <a:r>
              <a:rPr lang="en-GB" dirty="0"/>
              <a:t>the tests you have run to check the fixes are </a:t>
            </a:r>
            <a:r>
              <a:rPr lang="en-GB" dirty="0" smtClean="0"/>
              <a:t>correct.</a:t>
            </a:r>
            <a:endParaRPr lang="en-GB" dirty="0"/>
          </a:p>
          <a:p>
            <a:pPr lvl="2"/>
            <a:r>
              <a:rPr lang="en-GB" i="1" dirty="0" smtClean="0"/>
              <a:t>That’s a lot of tests.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00573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Regression Testing vs Sapient Testing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Regression Testing is the antithesis of Sapient </a:t>
            </a:r>
            <a:r>
              <a:rPr lang="en-GB" dirty="0" smtClean="0"/>
              <a:t>Testing.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Regression Testing vs Sapient Testing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Regression Testing is the antithesis of Sapient </a:t>
            </a:r>
            <a:r>
              <a:rPr lang="en-GB" dirty="0" smtClean="0"/>
              <a:t>Testing.</a:t>
            </a:r>
            <a:endParaRPr lang="en-GB" dirty="0"/>
          </a:p>
          <a:p>
            <a:endParaRPr lang="en-GB" dirty="0" smtClean="0"/>
          </a:p>
          <a:p>
            <a:r>
              <a:rPr lang="en-GB" dirty="0"/>
              <a:t>Use sapient testing to explore the way ahead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/>
              <a:t>Use regression testing to shore up the road behind.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402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Q&amp;A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Talk!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8915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Initial thoughts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When I first read what the theme of this </a:t>
            </a:r>
            <a:r>
              <a:rPr lang="en-GB" dirty="0" smtClean="0"/>
              <a:t>year’s </a:t>
            </a:r>
            <a:r>
              <a:rPr lang="en-GB" dirty="0"/>
              <a:t>workshop was I thought </a:t>
            </a:r>
            <a:r>
              <a:rPr lang="en-GB" dirty="0" smtClean="0"/>
              <a:t>“Well</a:t>
            </a:r>
            <a:r>
              <a:rPr lang="en-GB" dirty="0"/>
              <a:t>, that's a bit obvious. Surely everyone knows what Regression Testing is</a:t>
            </a:r>
            <a:r>
              <a:rPr lang="en-GB" dirty="0" smtClean="0"/>
              <a:t>?”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It turns out </a:t>
            </a:r>
            <a:r>
              <a:rPr lang="en-GB" dirty="0" smtClean="0"/>
              <a:t>there’s </a:t>
            </a:r>
            <a:r>
              <a:rPr lang="en-GB" dirty="0"/>
              <a:t>no such thing as a silly question, especially when it comes to testing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/>
              <a:t>So let me just set out what I </a:t>
            </a:r>
            <a:r>
              <a:rPr lang="en-GB"/>
              <a:t>understand </a:t>
            </a:r>
            <a:r>
              <a:rPr lang="en-GB" smtClean="0"/>
              <a:t>regression </a:t>
            </a:r>
            <a:r>
              <a:rPr lang="en-GB" dirty="0"/>
              <a:t>testing to be, because I know already </a:t>
            </a:r>
            <a:r>
              <a:rPr lang="en-GB" dirty="0" smtClean="0"/>
              <a:t>(thanks, Twitter) that there’s </a:t>
            </a:r>
            <a:r>
              <a:rPr lang="en-GB" dirty="0"/>
              <a:t>a difference of opinion in the room as to what that might </a:t>
            </a:r>
            <a:r>
              <a:rPr lang="en-GB" dirty="0" smtClean="0"/>
              <a:t>be.</a:t>
            </a:r>
          </a:p>
          <a:p>
            <a:endParaRPr lang="en-GB" dirty="0"/>
          </a:p>
          <a:p>
            <a:r>
              <a:rPr lang="en-GB" dirty="0"/>
              <a:t>Again, </a:t>
            </a:r>
            <a:r>
              <a:rPr lang="en-GB" dirty="0" smtClean="0"/>
              <a:t>I’m </a:t>
            </a:r>
            <a:r>
              <a:rPr lang="en-GB" dirty="0"/>
              <a:t>not going off what the </a:t>
            </a:r>
            <a:r>
              <a:rPr lang="en-GB" dirty="0" smtClean="0"/>
              <a:t>“dictionary definition” </a:t>
            </a:r>
            <a:r>
              <a:rPr lang="en-GB" dirty="0"/>
              <a:t>says. </a:t>
            </a:r>
            <a:r>
              <a:rPr lang="en-GB" dirty="0" smtClean="0"/>
              <a:t>I’ve </a:t>
            </a:r>
            <a:r>
              <a:rPr lang="en-GB" dirty="0"/>
              <a:t>deliberately not looked it up. I must present what I understand it to be, not what </a:t>
            </a:r>
            <a:r>
              <a:rPr lang="en-GB" dirty="0" smtClean="0"/>
              <a:t>I’d </a:t>
            </a:r>
            <a:r>
              <a:rPr lang="en-GB" dirty="0"/>
              <a:t>like it to be, and certainly not what some other source says it is.</a:t>
            </a:r>
          </a:p>
        </p:txBody>
      </p:sp>
    </p:spTree>
    <p:extLst>
      <p:ext uri="{BB962C8B-B14F-4D97-AF65-F5344CB8AC3E}">
        <p14:creationId xmlns:p14="http://schemas.microsoft.com/office/powerpoint/2010/main" val="290694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Regression Testing is</a:t>
            </a:r>
            <a:r>
              <a:rPr lang="en-GB" dirty="0" smtClean="0"/>
              <a:t>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Ensuring what has already been tested, and found to be good, remains so as the software continues to be developed.</a:t>
            </a:r>
          </a:p>
          <a:p>
            <a:endParaRPr lang="en-GB" dirty="0" smtClean="0"/>
          </a:p>
          <a:p>
            <a:r>
              <a:rPr lang="en-GB" dirty="0"/>
              <a:t>Ideally you would re-run </a:t>
            </a:r>
            <a:r>
              <a:rPr lang="en-GB" i="1" dirty="0"/>
              <a:t>all</a:t>
            </a:r>
            <a:r>
              <a:rPr lang="en-GB" dirty="0"/>
              <a:t> your previous tests </a:t>
            </a:r>
            <a:r>
              <a:rPr lang="en-GB" i="1" dirty="0"/>
              <a:t>every time</a:t>
            </a:r>
            <a:r>
              <a:rPr lang="en-GB" dirty="0"/>
              <a:t> there is a change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540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the problem?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</a:t>
            </a:r>
            <a:r>
              <a:rPr lang="en-GB" dirty="0"/>
              <a:t>is it the </a:t>
            </a:r>
            <a:r>
              <a:rPr lang="en-GB" dirty="0" smtClean="0"/>
              <a:t>“bane </a:t>
            </a:r>
            <a:r>
              <a:rPr lang="en-GB" dirty="0"/>
              <a:t>of the </a:t>
            </a:r>
            <a:r>
              <a:rPr lang="en-GB" dirty="0" smtClean="0"/>
              <a:t>tester”?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074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the problem?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is it the “bane of the tester”?</a:t>
            </a:r>
          </a:p>
          <a:p>
            <a:endParaRPr lang="en-GB" dirty="0" smtClean="0"/>
          </a:p>
          <a:p>
            <a:r>
              <a:rPr lang="en-GB" dirty="0" smtClean="0"/>
              <a:t>There is rarely (if ever) enough resource to cover a full regression test every time it is needed.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48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Reducing the load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</a:t>
            </a:r>
            <a:r>
              <a:rPr lang="en-GB" dirty="0"/>
              <a:t>are </a:t>
            </a:r>
            <a:r>
              <a:rPr lang="en-GB" dirty="0" smtClean="0"/>
              <a:t>some common tactics</a:t>
            </a:r>
            <a:r>
              <a:rPr lang="en-GB" dirty="0"/>
              <a:t> </a:t>
            </a:r>
            <a:r>
              <a:rPr lang="en-GB" dirty="0" smtClean="0"/>
              <a:t>to reduce the workload…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062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Reducing the load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</a:t>
            </a:r>
            <a:r>
              <a:rPr lang="en-GB" dirty="0"/>
              <a:t>are </a:t>
            </a:r>
            <a:r>
              <a:rPr lang="en-GB" dirty="0" smtClean="0"/>
              <a:t>some common tactics</a:t>
            </a:r>
            <a:r>
              <a:rPr lang="en-GB" dirty="0"/>
              <a:t> </a:t>
            </a:r>
            <a:r>
              <a:rPr lang="en-GB" dirty="0" smtClean="0"/>
              <a:t>to reduce the workload…</a:t>
            </a:r>
          </a:p>
          <a:p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Don’t </a:t>
            </a:r>
            <a:r>
              <a:rPr lang="en-GB" dirty="0"/>
              <a:t>retest everything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64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Reducing the load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</a:t>
            </a:r>
            <a:r>
              <a:rPr lang="en-GB" dirty="0"/>
              <a:t>are </a:t>
            </a:r>
            <a:r>
              <a:rPr lang="en-GB" dirty="0" smtClean="0"/>
              <a:t>some common tactics</a:t>
            </a:r>
            <a:r>
              <a:rPr lang="en-GB" dirty="0"/>
              <a:t> </a:t>
            </a:r>
            <a:r>
              <a:rPr lang="en-GB" dirty="0" smtClean="0"/>
              <a:t>to reduce the workload…</a:t>
            </a:r>
          </a:p>
          <a:p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Don’t </a:t>
            </a:r>
            <a:r>
              <a:rPr lang="en-GB" dirty="0"/>
              <a:t>retest everything</a:t>
            </a:r>
            <a:r>
              <a:rPr lang="en-GB" dirty="0" smtClean="0"/>
              <a:t>.</a:t>
            </a:r>
          </a:p>
          <a:p>
            <a:pPr lvl="1"/>
            <a:r>
              <a:rPr lang="en-GB" dirty="0"/>
              <a:t>Wait until there are enough changes built up to form a release, then test that.</a:t>
            </a:r>
          </a:p>
          <a:p>
            <a:pPr lvl="2"/>
            <a:r>
              <a:rPr lang="en-GB" i="1" dirty="0"/>
              <a:t>Reduces effort with minimal risk</a:t>
            </a:r>
            <a:r>
              <a:rPr lang="en-GB" i="1" dirty="0" smtClean="0"/>
              <a:t>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71651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789</Words>
  <Application>Microsoft Office PowerPoint</Application>
  <PresentationFormat>Custom</PresentationFormat>
  <Paragraphs>107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MEWT 2</vt:lpstr>
      <vt:lpstr>Regression Testing: The Bane of the Tester</vt:lpstr>
      <vt:lpstr>Initial thoughts</vt:lpstr>
      <vt:lpstr>Regression Testing is...</vt:lpstr>
      <vt:lpstr>What’s the problem?</vt:lpstr>
      <vt:lpstr>What’s the problem?</vt:lpstr>
      <vt:lpstr>Reducing the load</vt:lpstr>
      <vt:lpstr>Reducing the load</vt:lpstr>
      <vt:lpstr>Reducing the load</vt:lpstr>
      <vt:lpstr>Reducing the load</vt:lpstr>
      <vt:lpstr>Reducing the load</vt:lpstr>
      <vt:lpstr>Reducing the load</vt:lpstr>
      <vt:lpstr>Reducing the load</vt:lpstr>
      <vt:lpstr>Reducing the load</vt:lpstr>
      <vt:lpstr>Reducing the load</vt:lpstr>
      <vt:lpstr>Maintain it</vt:lpstr>
      <vt:lpstr>Coverage</vt:lpstr>
      <vt:lpstr>Coverage</vt:lpstr>
      <vt:lpstr>Coverage</vt:lpstr>
      <vt:lpstr>Coverage</vt:lpstr>
      <vt:lpstr>Regression Testing vs Sapient Testing</vt:lpstr>
      <vt:lpstr>Regression Testing vs Sapient Testing</vt:lpstr>
      <vt:lpstr>Q&amp;A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MEWT 2</dc:title>
  <dc:creator>Paul Berry</dc:creator>
  <cp:keywords>Regression Testing</cp:keywords>
  <cp:lastModifiedBy>Paul Berry</cp:lastModifiedBy>
  <cp:revision>12</cp:revision>
  <dcterms:created xsi:type="dcterms:W3CDTF">2014-09-13T06:36:52Z</dcterms:created>
  <dcterms:modified xsi:type="dcterms:W3CDTF">2014-09-17T12:49:11Z</dcterms:modified>
  <cp:category>Presentations,Talks</cp:category>
</cp:coreProperties>
</file>